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?>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IHRAZ Brand Identity Guidelines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Presented by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Mohamad-Zouheir Chouman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Founder &amp; CEO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7815"/>
            <a:ext cx="53885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Numbers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3472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The scale and precision behind every IHRAZ brand decision — told in the only language that never lies.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27468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451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793790" y="3177659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Codebase Files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917037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Lines of product foundation powering the IHRAZ platform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116467" y="227468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4278868" y="3177659"/>
            <a:ext cx="27497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Core Modules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116467" y="3606879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PMO Hub and KPI Dashboard — unified by one data layer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439144" y="227468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5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7591782" y="3177659"/>
            <a:ext cx="27692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Data Streams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39144" y="3606879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Converging data paths embodied in the Convergence Mark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61821" y="2274689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18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0999589" y="3177659"/>
            <a:ext cx="2599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Brand Assets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761821" y="3606879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Identity deliverables crafted and ready for deployment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5777746" y="5048131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5150" dirty="0"/>
          </a:p>
        </p:txBody>
      </p:sp>
      <p:sp>
        <p:nvSpPr>
          <p:cNvPr id="17" name="Text 15"/>
          <p:cNvSpPr/>
          <p:nvPr/>
        </p:nvSpPr>
        <p:spPr>
          <a:xfrm>
            <a:off x="5803702" y="5951101"/>
            <a:ext cx="30227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Source of Truth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5777746" y="6380321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One unified intelligence platform. One vision. One IHRAZ.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93790" y="7238643"/>
            <a:ext cx="2980611" cy="373142"/>
          </a:xfrm>
          <a:prstGeom prst="roundRect">
            <a:avLst>
              <a:gd name="adj" fmla="val 17872"/>
            </a:avLst>
          </a:prstGeom>
          <a:solidFill>
            <a:srgbClr val="334805"/>
          </a:solidFill>
          <a:ln/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2852" y="7345799"/>
            <a:ext cx="158710" cy="158710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150858" y="7298174"/>
            <a:ext cx="250448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 — ACHIEVE. ATTAIN. SCORE.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88663"/>
            <a:ext cx="63391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Brand Story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2606397"/>
            <a:ext cx="4223861" cy="3934539"/>
          </a:xfrm>
          <a:prstGeom prst="roundRect">
            <a:avLst>
              <a:gd name="adj" fmla="val 3632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7681912" y="28047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إحراز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35673" y="3313271"/>
            <a:ext cx="382714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— from the Arabic إحراز meaning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"to achieve, to attain, to score."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335673" y="4126944"/>
            <a:ext cx="382714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 a world drowning in fragmented dashboards and siloed project data, IHRAZ was born from a simple conviction: enterprise leaders deserve a single source of truth.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710029" y="28047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Our Mission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710029" y="3313271"/>
            <a:ext cx="313408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 built IHRAZ to be the convergence point — where project management intelligence meets performance analytics, where scattered data streams unite into strategic clarity.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0710029" y="5441752"/>
            <a:ext cx="1166336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A9F00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836712" y="5508903"/>
            <a:ext cx="91297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SAUDI BORN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10710029" y="5929313"/>
            <a:ext cx="204561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A9F00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836712" y="5996464"/>
            <a:ext cx="179224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GLOBALLY ENGINEERED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3872"/>
            <a:ext cx="69191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Brand Philosophy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7078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Three founding principles shape everything IHRAZ is — from product to pixel.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11567"/>
            <a:ext cx="2425660" cy="149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758690"/>
            <a:ext cx="2647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Convergence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187910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Five data streams merging into one apex of insight. This is our Convergence Mark — the visual soul of IHRAZ, representing the transformation from fragmented data to unified intelligence.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3011567"/>
            <a:ext cx="2425660" cy="14991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7586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Precision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187910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Every pixel, every metric, every decision is backed by real data. Precision is not a feature — it is a discipline embedded in our design language and product architecture.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3011567"/>
            <a:ext cx="2425660" cy="14991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7586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Intelligence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187910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 doesn't just report. It predicts, recommends, and accelerates. IHRAZ transforms raw data into actionable foresight, empowering leaders to move with confidence.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487" y="1174313"/>
            <a:ext cx="7835027" cy="1022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Visual Identity — The Convergence Mark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54487" y="2520672"/>
            <a:ext cx="4541282" cy="954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Five curved paths flow from a wide base to a single apex point, symbolizing five data streams converging into one unified insight. The mark is our most sacred brand asset — a geometric statement of purpose rendered in emerald and light.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654487" y="3627239"/>
            <a:ext cx="4541282" cy="1002149"/>
          </a:xfrm>
          <a:prstGeom prst="roundRect">
            <a:avLst>
              <a:gd name="adj" fmla="val 6858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0938" y="3813691"/>
            <a:ext cx="2195870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Emerald Arcs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40938" y="4204216"/>
            <a:ext cx="416837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10B98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#10B981</a:t>
            </a:r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on deep black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54487" y="4764286"/>
            <a:ext cx="4541282" cy="1002149"/>
          </a:xfrm>
          <a:prstGeom prst="roundRect">
            <a:avLst>
              <a:gd name="adj" fmla="val 6858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40938" y="4950738"/>
            <a:ext cx="2045256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Apex Point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40938" y="5341263"/>
            <a:ext cx="416837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6EE7B7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#6EE7B7</a:t>
            </a:r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luminous highlight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654487" y="5901333"/>
            <a:ext cx="4541282" cy="1002149"/>
          </a:xfrm>
          <a:prstGeom prst="roundRect">
            <a:avLst>
              <a:gd name="adj" fmla="val 6858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40938" y="6087785"/>
            <a:ext cx="2146340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Base Canvas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40938" y="6478310"/>
            <a:ext cx="416837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99999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#0A0A0A</a:t>
            </a:r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deep black ground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5484733" y="2399348"/>
            <a:ext cx="3130034" cy="4655820"/>
          </a:xfrm>
          <a:prstGeom prst="roundRect">
            <a:avLst>
              <a:gd name="adj" fmla="val 3764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5648325" y="2534245"/>
            <a:ext cx="2707124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Approved Usage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648325" y="2924770"/>
            <a:ext cx="2802850" cy="1382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App icons &amp; favicons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Document watermarks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Loading animations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Presentation accents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Document headers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6208" y="803434"/>
            <a:ext cx="4196477" cy="49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Color System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096208" y="1546979"/>
            <a:ext cx="12437864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The </a:t>
            </a:r>
            <a:pPr algn="l" indent="0" marL="0">
              <a:lnSpc>
                <a:spcPts val="1750"/>
              </a:lnSpc>
              <a:buNone/>
            </a:pPr>
            <a:r>
              <a:rPr lang="en-US" sz="12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Emerald Spectrum</a:t>
            </a:r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— a carefully curated palette built for dark, premium digital environments. Each value is intentional, carrying specific functional weight across UI, data, and brand expression.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1096208" y="2140863"/>
            <a:ext cx="12437864" cy="2194798"/>
          </a:xfrm>
          <a:prstGeom prst="roundRect">
            <a:avLst>
              <a:gd name="adj" fmla="val 3018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103828" y="2148483"/>
            <a:ext cx="4140875" cy="1089779"/>
          </a:xfrm>
          <a:prstGeom prst="roundRect">
            <a:avLst>
              <a:gd name="adj" fmla="val 6079"/>
            </a:avLst>
          </a:prstGeom>
          <a:solidFill>
            <a:srgbClr val="0A0A0A"/>
          </a:solidFill>
          <a:ln/>
        </p:spPr>
      </p:sp>
      <p:sp>
        <p:nvSpPr>
          <p:cNvPr id="6" name="Text 4"/>
          <p:cNvSpPr/>
          <p:nvPr/>
        </p:nvSpPr>
        <p:spPr>
          <a:xfrm>
            <a:off x="1261467" y="2306122"/>
            <a:ext cx="197155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Deep Black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261467" y="2627709"/>
            <a:ext cx="3825597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#0A0A0A</a:t>
            </a:r>
            <a:endParaRPr lang="en-US" sz="1200" dirty="0"/>
          </a:p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Primary background, authority, depth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5244703" y="2148483"/>
            <a:ext cx="4140875" cy="1089779"/>
          </a:xfrm>
          <a:prstGeom prst="rect">
            <a:avLst/>
          </a:prstGeom>
          <a:solidFill>
            <a:srgbClr val="064E3B"/>
          </a:solidFill>
          <a:ln/>
        </p:spPr>
      </p:sp>
      <p:sp>
        <p:nvSpPr>
          <p:cNvPr id="9" name="Shape 7"/>
          <p:cNvSpPr/>
          <p:nvPr/>
        </p:nvSpPr>
        <p:spPr>
          <a:xfrm>
            <a:off x="5244703" y="2148483"/>
            <a:ext cx="22860" cy="1089779"/>
          </a:xfrm>
          <a:prstGeom prst="roundRect">
            <a:avLst>
              <a:gd name="adj" fmla="val 289789"/>
            </a:avLst>
          </a:prstGeom>
          <a:solidFill>
            <a:srgbClr val="1F6754"/>
          </a:solidFill>
          <a:ln/>
        </p:spPr>
      </p:sp>
      <p:sp>
        <p:nvSpPr>
          <p:cNvPr id="10" name="Text 8"/>
          <p:cNvSpPr/>
          <p:nvPr/>
        </p:nvSpPr>
        <p:spPr>
          <a:xfrm>
            <a:off x="5402342" y="2306122"/>
            <a:ext cx="2048351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Emerald 800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402342" y="2627709"/>
            <a:ext cx="3825597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#064E3B</a:t>
            </a:r>
            <a:endParaRPr lang="en-US" sz="1200" dirty="0"/>
          </a:p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Deep accents, subtle surfaces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9385578" y="2148483"/>
            <a:ext cx="4140875" cy="1089779"/>
          </a:xfrm>
          <a:prstGeom prst="rect">
            <a:avLst/>
          </a:prstGeom>
          <a:solidFill>
            <a:srgbClr val="059669"/>
          </a:solidFill>
          <a:ln/>
        </p:spPr>
      </p:sp>
      <p:sp>
        <p:nvSpPr>
          <p:cNvPr id="13" name="Shape 11"/>
          <p:cNvSpPr/>
          <p:nvPr/>
        </p:nvSpPr>
        <p:spPr>
          <a:xfrm>
            <a:off x="9385578" y="2148483"/>
            <a:ext cx="22860" cy="1089779"/>
          </a:xfrm>
          <a:prstGeom prst="roundRect">
            <a:avLst>
              <a:gd name="adj" fmla="val 289789"/>
            </a:avLst>
          </a:prstGeom>
          <a:solidFill>
            <a:srgbClr val="1EAF82"/>
          </a:solidFill>
          <a:ln/>
        </p:spPr>
      </p:sp>
      <p:sp>
        <p:nvSpPr>
          <p:cNvPr id="14" name="Text 12"/>
          <p:cNvSpPr/>
          <p:nvPr/>
        </p:nvSpPr>
        <p:spPr>
          <a:xfrm>
            <a:off x="9543217" y="2306122"/>
            <a:ext cx="2058591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Emerald 600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543217" y="2627709"/>
            <a:ext cx="3825597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#059669</a:t>
            </a:r>
            <a:endParaRPr lang="en-US" sz="1200" dirty="0"/>
          </a:p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Secondary accent, hover states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1103828" y="3238262"/>
            <a:ext cx="6211253" cy="1089779"/>
          </a:xfrm>
          <a:prstGeom prst="rect">
            <a:avLst/>
          </a:prstGeom>
          <a:solidFill>
            <a:srgbClr val="10B981"/>
          </a:solidFill>
          <a:ln/>
        </p:spPr>
      </p:sp>
      <p:sp>
        <p:nvSpPr>
          <p:cNvPr id="17" name="Shape 15"/>
          <p:cNvSpPr/>
          <p:nvPr/>
        </p:nvSpPr>
        <p:spPr>
          <a:xfrm>
            <a:off x="1103828" y="3238262"/>
            <a:ext cx="6211253" cy="22860"/>
          </a:xfrm>
          <a:prstGeom prst="roundRect">
            <a:avLst>
              <a:gd name="adj" fmla="val 289789"/>
            </a:avLst>
          </a:prstGeom>
          <a:solidFill>
            <a:srgbClr val="009F67"/>
          </a:solidFill>
          <a:ln/>
        </p:spPr>
      </p:sp>
      <p:sp>
        <p:nvSpPr>
          <p:cNvPr id="18" name="Text 16"/>
          <p:cNvSpPr/>
          <p:nvPr/>
        </p:nvSpPr>
        <p:spPr>
          <a:xfrm>
            <a:off x="1261467" y="3395901"/>
            <a:ext cx="2031444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Emerald 500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1261467" y="3717488"/>
            <a:ext cx="5895975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#10B981</a:t>
            </a:r>
            <a:endParaRPr lang="en-US" sz="1200" dirty="0"/>
          </a:p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Primary brand color, CTAs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7315081" y="3238262"/>
            <a:ext cx="6211372" cy="1089779"/>
          </a:xfrm>
          <a:prstGeom prst="rect">
            <a:avLst/>
          </a:prstGeom>
          <a:solidFill>
            <a:srgbClr val="6EE7B7"/>
          </a:solidFill>
          <a:ln/>
        </p:spPr>
      </p:sp>
      <p:sp>
        <p:nvSpPr>
          <p:cNvPr id="21" name="Shape 19"/>
          <p:cNvSpPr/>
          <p:nvPr/>
        </p:nvSpPr>
        <p:spPr>
          <a:xfrm>
            <a:off x="7315081" y="3238262"/>
            <a:ext cx="22860" cy="1089779"/>
          </a:xfrm>
          <a:prstGeom prst="roundRect">
            <a:avLst>
              <a:gd name="adj" fmla="val 289789"/>
            </a:avLst>
          </a:prstGeom>
          <a:solidFill>
            <a:srgbClr val="54CD9D"/>
          </a:solidFill>
          <a:ln/>
        </p:spPr>
      </p:sp>
      <p:sp>
        <p:nvSpPr>
          <p:cNvPr id="22" name="Shape 20"/>
          <p:cNvSpPr/>
          <p:nvPr/>
        </p:nvSpPr>
        <p:spPr>
          <a:xfrm>
            <a:off x="7315081" y="3238262"/>
            <a:ext cx="6211372" cy="22860"/>
          </a:xfrm>
          <a:prstGeom prst="roundRect">
            <a:avLst>
              <a:gd name="adj" fmla="val 289789"/>
            </a:avLst>
          </a:prstGeom>
          <a:solidFill>
            <a:srgbClr val="54CD9D"/>
          </a:solidFill>
          <a:ln/>
        </p:spPr>
      </p:sp>
      <p:sp>
        <p:nvSpPr>
          <p:cNvPr id="23" name="Text 21"/>
          <p:cNvSpPr/>
          <p:nvPr/>
        </p:nvSpPr>
        <p:spPr>
          <a:xfrm>
            <a:off x="7472720" y="3395901"/>
            <a:ext cx="2043232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Emerald 300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472720" y="3717488"/>
            <a:ext cx="5896094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#6EE7B7</a:t>
            </a:r>
            <a:endParaRPr lang="en-US" sz="1200" dirty="0"/>
          </a:p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Apex points, special highlights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1096208" y="4601885"/>
            <a:ext cx="2297787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Text Hierarchy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1073348" y="4966454"/>
            <a:ext cx="45720" cy="64389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27" name="Text 25"/>
          <p:cNvSpPr/>
          <p:nvPr/>
        </p:nvSpPr>
        <p:spPr>
          <a:xfrm>
            <a:off x="1299567" y="4989314"/>
            <a:ext cx="310288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 xml:space="preserve">Primary — </a:t>
            </a:r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#F5F5F0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299567" y="5361027"/>
            <a:ext cx="582310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Headlines and body text — maximum legibility on dark surfaces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1073348" y="5815251"/>
            <a:ext cx="45720" cy="64389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30" name="Text 28"/>
          <p:cNvSpPr/>
          <p:nvPr/>
        </p:nvSpPr>
        <p:spPr>
          <a:xfrm>
            <a:off x="1299567" y="5838111"/>
            <a:ext cx="3854410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 xml:space="preserve">Secondary — </a:t>
            </a:r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#CCCCCC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1299567" y="6209824"/>
            <a:ext cx="582310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Supporting text — hierarchy without competition</a:t>
            </a:r>
            <a:endParaRPr lang="en-US" sz="1200" dirty="0"/>
          </a:p>
        </p:txBody>
      </p:sp>
      <p:sp>
        <p:nvSpPr>
          <p:cNvPr id="32" name="Shape 30"/>
          <p:cNvSpPr/>
          <p:nvPr/>
        </p:nvSpPr>
        <p:spPr>
          <a:xfrm>
            <a:off x="1073348" y="6664047"/>
            <a:ext cx="45720" cy="64389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33" name="Text 31"/>
          <p:cNvSpPr/>
          <p:nvPr/>
        </p:nvSpPr>
        <p:spPr>
          <a:xfrm>
            <a:off x="1299567" y="6686907"/>
            <a:ext cx="2994779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 xml:space="preserve">Muted — </a:t>
            </a:r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#999999</a:t>
            </a:r>
            <a:endParaRPr lang="en-US" sz="1550" dirty="0"/>
          </a:p>
        </p:txBody>
      </p:sp>
      <p:sp>
        <p:nvSpPr>
          <p:cNvPr id="34" name="Text 32"/>
          <p:cNvSpPr/>
          <p:nvPr/>
        </p:nvSpPr>
        <p:spPr>
          <a:xfrm>
            <a:off x="1299567" y="7058620"/>
            <a:ext cx="582310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Captions and labels — quiet but present</a:t>
            </a:r>
            <a:endParaRPr lang="en-US" sz="1200" dirty="0"/>
          </a:p>
        </p:txBody>
      </p:sp>
      <p:sp>
        <p:nvSpPr>
          <p:cNvPr id="35" name="Shape 33"/>
          <p:cNvSpPr/>
          <p:nvPr/>
        </p:nvSpPr>
        <p:spPr>
          <a:xfrm>
            <a:off x="7401520" y="4476631"/>
            <a:ext cx="6253639" cy="2949416"/>
          </a:xfrm>
          <a:prstGeom prst="roundRect">
            <a:avLst>
              <a:gd name="adj" fmla="val 3850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7559159" y="4601885"/>
            <a:ext cx="2257782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Color Principle</a:t>
            </a:r>
            <a:endParaRPr lang="en-US" sz="1550" dirty="0"/>
          </a:p>
        </p:txBody>
      </p:sp>
      <p:sp>
        <p:nvSpPr>
          <p:cNvPr id="37" name="Text 35"/>
          <p:cNvSpPr/>
          <p:nvPr/>
        </p:nvSpPr>
        <p:spPr>
          <a:xfrm>
            <a:off x="7559159" y="4973598"/>
            <a:ext cx="5938361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Never use more than two Emerald variants in a single composition. Reserve Emerald 300 exclusively for apex highlights and premium accent moments.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7126"/>
            <a:ext cx="79724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Typography System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340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Four purpose-built typefaces — each selected for a specific communicative role. Together they form a coherent, multilingual typographic voice.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374821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6650" y="2397681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54780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56077" y="2542580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3191351"/>
            <a:ext cx="52813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Syne — Display &amp; Headlines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3620572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Bold, geometric, unmistakably distinctive. Syne carries the IHRAZ brand name, section headers, and hero text.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Weights: 700–800.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The architectural backbone of brand expression.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414379" y="2374821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37239" y="2397681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547808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6667" y="2542580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35597" y="3191351"/>
            <a:ext cx="53125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Space Grotesk — Body Text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35597" y="3620572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Clean, technical, and modern. Space Grotesk is the primary reading font across all long-form content — reports, documents, and interface copy.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Weights: 300–600.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93790" y="4992767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16650" y="5015627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547808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6077" y="5160526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15008" y="5809298"/>
            <a:ext cx="4853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Cairo — Arabic &amp; Bilingual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1015008" y="6238518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Elegant and balanced, Cairo ensures IHRAZ speaks with equal sophistication in Arabic-first communications and bilingual layouts.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Weights: 400–700.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414379" y="4992767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437239" y="5015627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547808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6667" y="5160526"/>
            <a:ext cx="297656" cy="29765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35597" y="5809298"/>
            <a:ext cx="31665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Inter — UI &amp; Data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7635597" y="6238518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Engineered for precision at small sizes. Inter powers dashboards, data labels, and all interface elements where readability at density is critical.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Weights: 300–600.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509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Logo Specifications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50915" y="2262902"/>
            <a:ext cx="3821906" cy="5241607"/>
          </a:xfrm>
          <a:prstGeom prst="roundRect">
            <a:avLst>
              <a:gd name="adj" fmla="val 3739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849273" y="2461260"/>
            <a:ext cx="25696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Construction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49273" y="2969776"/>
            <a:ext cx="342519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The IHRAZ logo combines the Convergence Mark with the wordmark set in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Syne Extra Bold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— creating a lockup that is both architectural and alive.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49273" y="47558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Variants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49273" y="5264348"/>
            <a:ext cx="3425190" cy="1339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Dark: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Emerald mark + white text on dark backgrounds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Light: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Dark mark + dark text on light backgrounds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24612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Usage Rules</a:t>
            </a:r>
            <a:endParaRPr lang="en-US" sz="19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6088" y="3004423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66517" y="2994660"/>
            <a:ext cx="28913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Clear Space: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Minimum 1× the height of the mark on all sides — never crowd the mark.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6088" y="4353878"/>
            <a:ext cx="297656" cy="29765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466517" y="4344114"/>
            <a:ext cx="28913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Minimum Size: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32px height for digital applications; 12mm for all print output.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6088" y="5703332"/>
            <a:ext cx="297656" cy="29765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466517" y="5693569"/>
            <a:ext cx="289131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Never: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Stretch, rotate, apply drop shadows, add outlines, or alter the approved color values of the logo under any circumstance.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778" y="705803"/>
            <a:ext cx="7567732" cy="545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Platform Architecture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8778" y="1559123"/>
            <a:ext cx="13232844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IHRAZ is built around two tightly integrated modules sharing a </a:t>
            </a:r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10B98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unified data foundation</a:t>
            </a:r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 xml:space="preserve"> — enabling the cross-functional intelligence that siloed tools can never provide.</a:t>
            </a:r>
            <a:endParaRPr lang="en-US" sz="1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778" y="1994654"/>
            <a:ext cx="4694634" cy="29014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8778" y="5088255"/>
            <a:ext cx="3083600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PMO Hub Module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98778" y="5453301"/>
            <a:ext cx="6520339" cy="1212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Portfolio management &amp; timeline tracking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Resource allocation &amp; risk intelligence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Milestone automation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Complete project management command center</a:t>
            </a:r>
            <a:endParaRPr lang="en-US" sz="13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283" y="1994654"/>
            <a:ext cx="4694634" cy="290143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11283" y="5088255"/>
            <a:ext cx="4044315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KPI Dashboard Module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7411283" y="5453301"/>
            <a:ext cx="6520339" cy="1212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Real-time metrics &amp; performance dashboards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Predictive analytics &amp; goal tracking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Executive reporting suite</a:t>
            </a:r>
            <a:endParaRPr lang="en-US" sz="135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Live enterprise performance intelligence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698778" y="6838236"/>
            <a:ext cx="13232844" cy="685562"/>
          </a:xfrm>
          <a:prstGeom prst="roundRect">
            <a:avLst>
              <a:gd name="adj" fmla="val 10703"/>
            </a:avLst>
          </a:prstGeom>
          <a:solidFill>
            <a:srgbClr val="334805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3" y="7086481"/>
            <a:ext cx="218361" cy="17466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266468" y="7035522"/>
            <a:ext cx="12490490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Both modules share a unified data foundation — delivering cross-functional insights and strategic clarity that isolated tools fundamentally cannot achieve.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5637" y="922734"/>
            <a:ext cx="5272207" cy="436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Brand Applications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045637" y="1507450"/>
            <a:ext cx="8025527" cy="1280755"/>
          </a:xfrm>
          <a:prstGeom prst="roundRect">
            <a:avLst>
              <a:gd name="adj" fmla="val 458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3036" y="1654850"/>
            <a:ext cx="419457" cy="419457"/>
          </a:xfrm>
          <a:prstGeom prst="roundRect">
            <a:avLst>
              <a:gd name="adj" fmla="val 21797432"/>
            </a:avLst>
          </a:prstGeom>
          <a:solidFill>
            <a:srgbClr val="A9F00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8408" y="1770221"/>
            <a:ext cx="188714" cy="1887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3036" y="2172772"/>
            <a:ext cx="2629257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Business Collateral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193036" y="2450306"/>
            <a:ext cx="773072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Letterhead, invoices, business cards, and envelopes — all anchored by the Convergence Mark and the emerald accent system.</a:t>
            </a:r>
            <a:endParaRPr lang="en-US" sz="1100" dirty="0"/>
          </a:p>
        </p:txBody>
      </p:sp>
      <p:sp>
        <p:nvSpPr>
          <p:cNvPr id="9" name="Shape 5"/>
          <p:cNvSpPr/>
          <p:nvPr/>
        </p:nvSpPr>
        <p:spPr>
          <a:xfrm>
            <a:off x="6045637" y="2886670"/>
            <a:ext cx="8025527" cy="1280755"/>
          </a:xfrm>
          <a:prstGeom prst="roundRect">
            <a:avLst>
              <a:gd name="adj" fmla="val 458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193036" y="3034070"/>
            <a:ext cx="419457" cy="419457"/>
          </a:xfrm>
          <a:prstGeom prst="roundRect">
            <a:avLst>
              <a:gd name="adj" fmla="val 21797432"/>
            </a:avLst>
          </a:prstGeom>
          <a:solidFill>
            <a:srgbClr val="A9F00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8408" y="3149441"/>
            <a:ext cx="188714" cy="18871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93036" y="3551992"/>
            <a:ext cx="2255996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Digital Presence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6193036" y="3829526"/>
            <a:ext cx="773072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App icons (512px to 48px), favicons, social media kit, email signatures — consistent IHRAZ identity across every touchpoint.</a:t>
            </a:r>
            <a:endParaRPr lang="en-US" sz="1100" dirty="0"/>
          </a:p>
        </p:txBody>
      </p:sp>
      <p:sp>
        <p:nvSpPr>
          <p:cNvPr id="14" name="Shape 9"/>
          <p:cNvSpPr/>
          <p:nvPr/>
        </p:nvSpPr>
        <p:spPr>
          <a:xfrm>
            <a:off x="6045637" y="4265890"/>
            <a:ext cx="8025527" cy="1471255"/>
          </a:xfrm>
          <a:prstGeom prst="roundRect">
            <a:avLst>
              <a:gd name="adj" fmla="val 3992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193036" y="4413290"/>
            <a:ext cx="419457" cy="419457"/>
          </a:xfrm>
          <a:prstGeom prst="roundRect">
            <a:avLst>
              <a:gd name="adj" fmla="val 21797432"/>
            </a:avLst>
          </a:prstGeom>
          <a:solidFill>
            <a:srgbClr val="A9F00F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8408" y="4528661"/>
            <a:ext cx="188714" cy="18871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93036" y="4931212"/>
            <a:ext cx="194000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Presentations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6193036" y="5208746"/>
            <a:ext cx="773072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Dark-theme PowerPoint templates featuring emerald accents and bold Syne typography — designed to command the boardroom.</a:t>
            </a:r>
            <a:endParaRPr lang="en-US" sz="1100" dirty="0"/>
          </a:p>
        </p:txBody>
      </p:sp>
      <p:sp>
        <p:nvSpPr>
          <p:cNvPr id="19" name="Shape 13"/>
          <p:cNvSpPr/>
          <p:nvPr/>
        </p:nvSpPr>
        <p:spPr>
          <a:xfrm>
            <a:off x="6045637" y="5835610"/>
            <a:ext cx="8025527" cy="1471255"/>
          </a:xfrm>
          <a:prstGeom prst="roundRect">
            <a:avLst>
              <a:gd name="adj" fmla="val 3992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6193036" y="5983010"/>
            <a:ext cx="419457" cy="419457"/>
          </a:xfrm>
          <a:prstGeom prst="roundRect">
            <a:avLst>
              <a:gd name="adj" fmla="val 21797432"/>
            </a:avLst>
          </a:prstGeom>
          <a:solidFill>
            <a:srgbClr val="A9F00F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8408" y="6098381"/>
            <a:ext cx="188714" cy="18871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193036" y="6500932"/>
            <a:ext cx="3169563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Document Watermark</a:t>
            </a:r>
            <a:endParaRPr lang="en-US" sz="1350" dirty="0"/>
          </a:p>
        </p:txBody>
      </p:sp>
      <p:sp>
        <p:nvSpPr>
          <p:cNvPr id="23" name="Text 16"/>
          <p:cNvSpPr/>
          <p:nvPr/>
        </p:nvSpPr>
        <p:spPr>
          <a:xfrm>
            <a:off x="6193036" y="6778466"/>
            <a:ext cx="773072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Transparent Convergence Mark at 22% opacity applied to all official documents — a subtle stamp of authenticity and ownership.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2026-03-25T14:56:07Z</dcterms:created>
  <dcterms:modified xsi:type="dcterms:W3CDTF">2026-03-25T14:56:07Z</dcterms:modified>
</cp:coreProperties>
</file>