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 Extra Bold"/>
      <p:regular r:id="rId17"/>
    </p:embeddedFont>
    <p:embeddedFont>
      <p:font typeface="Syne"/>
      <p:regular r:id="rId18"/>
    </p:embeddedFont>
    <p:embeddedFont>
      <p:font typeface="Syn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sv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ihraz.ai" TargetMode="External"/><Relationship Id="rId3" Type="http://schemas.openxmlformats.org/officeDocument/2006/relationships/hyperlink" Target="mailto:mz@ihraz.ai" TargetMode="External"/><Relationship Id="rId1" Type="http://schemas.openxmlformats.org/officeDocument/2006/relationships/image" Target="../media/image-10-1.png"/><Relationship Id="rId4" Type="http://schemas.openxmlformats.org/officeDocument/2006/relationships/image" Target="../media/image-10-2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51196"/>
            <a:ext cx="7556421" cy="310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IHRAZ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— AI-Powered Enterprise Performance Platform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34924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Saudi Born. Globally Engineered.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890022"/>
            <a:ext cx="1133594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A9F00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472" y="6004798"/>
            <a:ext cx="158710" cy="1587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58478" y="5957173"/>
            <a:ext cx="6422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IHRAZ.AI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18116"/>
            <a:ext cx="57973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Let's 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Converge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03585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The next era of enterprise performance intelligence begins with a conversation. IHRAZ is ready to transform how your organization sees, acts, and leads.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2894171"/>
            <a:ext cx="3679031" cy="1158716"/>
          </a:xfrm>
          <a:prstGeom prst="roundRect">
            <a:avLst>
              <a:gd name="adj" fmla="val 719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1001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Platform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529370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ihraz.ai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2894171"/>
            <a:ext cx="3679031" cy="1158716"/>
          </a:xfrm>
          <a:prstGeom prst="roundRect">
            <a:avLst>
              <a:gd name="adj" fmla="val 719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1001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Contact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529370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mz@ihraz.ai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4251246"/>
            <a:ext cx="7556421" cy="1158716"/>
          </a:xfrm>
          <a:prstGeom prst="roundRect">
            <a:avLst>
              <a:gd name="adj" fmla="val 719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4457224"/>
            <a:ext cx="27762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Headquarters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4886444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Riyadh, Saudi Arabia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6280190" y="5633204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34805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5928479"/>
            <a:ext cx="248007" cy="19835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924913" y="5881092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Saudi Born. Globally Engineered.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IHRAZ is proud to be rooted in the Kingdom of Saudi Arabia, built to serve enterprise leaders across every continent.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9856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Where Data Converges Into 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Strategic Advantage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2782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IHRAZ transforms fragmented project and performance data into unified intelligence — enabling leaders to see what matters, act on what's real, and achieve what others only plan.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50915" y="4703683"/>
            <a:ext cx="4625935" cy="2775942"/>
          </a:xfrm>
          <a:prstGeom prst="roundRect">
            <a:avLst>
              <a:gd name="adj" fmla="val 5148"/>
            </a:avLst>
          </a:prstGeom>
          <a:solidFill>
            <a:srgbClr val="10B981">
              <a:alpha val="9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49273" y="4902041"/>
            <a:ext cx="422921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Convergence Mark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849273" y="5720715"/>
            <a:ext cx="422921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Five data streams converging into a single apex of strategic insight — the visual foundation of the IHRAZ identity and philosophy.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5625703" y="4902041"/>
            <a:ext cx="27320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What This Means for You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5625703" y="6030873"/>
            <a:ext cx="27320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No more siloed dashboards. No more fragmented reports. One platform, one truth, one place to lead from.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95870"/>
            <a:ext cx="82866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IHRAZ BRAND IDENTITY PRESENTATION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58532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Agenda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50305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 structured journey through identity, architecture, and experience — everything that defines the IHRAZ platform.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0438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4358164"/>
            <a:ext cx="4215289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45030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Brand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4932283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Visual identity, core values, and strategic market positioning that set IHRAZ apart in the enterprise landscape.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5207437" y="40438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207437" y="4358164"/>
            <a:ext cx="4215408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1" name="Text 9"/>
          <p:cNvSpPr/>
          <p:nvPr/>
        </p:nvSpPr>
        <p:spPr>
          <a:xfrm>
            <a:off x="5207437" y="45030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System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207437" y="4932283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Platform architecture, engineering foundations, and the two core modules powering enterprise performance.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621203" y="404383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9621203" y="4358164"/>
            <a:ext cx="4215289" cy="2286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5" name="Text 13"/>
          <p:cNvSpPr/>
          <p:nvPr/>
        </p:nvSpPr>
        <p:spPr>
          <a:xfrm>
            <a:off x="9621203" y="4503063"/>
            <a:ext cx="30991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Experience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9621203" y="4932283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User journey, design system principles, and the interface philosophy that keeps leaders in command at all times.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103596"/>
            <a:ext cx="1356836" cy="373142"/>
          </a:xfrm>
          <a:prstGeom prst="roundRect">
            <a:avLst>
              <a:gd name="adj" fmla="val 17872"/>
            </a:avLst>
          </a:prstGeom>
          <a:solidFill>
            <a:srgbClr val="334805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2852" y="2210753"/>
            <a:ext cx="158710" cy="1587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50858" y="2163128"/>
            <a:ext cx="88070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CHAPTER 01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255603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The 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Brand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347376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Three pillars define everything IHRAZ builds, communicates, and delivers. These are not marketing constructs — they are engineering commitments encoded into every layer of the platform.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4332089"/>
            <a:ext cx="4215289" cy="1793796"/>
          </a:xfrm>
          <a:prstGeom prst="roundRect">
            <a:avLst>
              <a:gd name="adj" fmla="val 4647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99768" y="4538067"/>
            <a:ext cx="26472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Convergence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99768" y="4967288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Disparate data streams unite into a single, actionable intelligence layer. Every signal finds its purpose at the apex.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4332089"/>
            <a:ext cx="4215408" cy="1793796"/>
          </a:xfrm>
          <a:prstGeom prst="roundRect">
            <a:avLst>
              <a:gd name="adj" fmla="val 4647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13415" y="45380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Intelligence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413415" y="4967288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Deep, contextual insights derived from a fully unified data ecosystem — not just reporting, but understanding.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9621203" y="4332089"/>
            <a:ext cx="4215289" cy="1793796"/>
          </a:xfrm>
          <a:prstGeom prst="roundRect">
            <a:avLst>
              <a:gd name="adj" fmla="val 4647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27181" y="4538067"/>
            <a:ext cx="26512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Performance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827181" y="4967288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Engineered for enterprise-grade speed, uncompromising reliability, and infinite scalability across global operations.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719495"/>
            <a:ext cx="1377672" cy="373142"/>
          </a:xfrm>
          <a:prstGeom prst="roundRect">
            <a:avLst>
              <a:gd name="adj" fmla="val 17872"/>
            </a:avLst>
          </a:prstGeom>
          <a:solidFill>
            <a:srgbClr val="334805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9252" y="826651"/>
            <a:ext cx="158710" cy="15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7258" y="779026"/>
            <a:ext cx="90154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CHAPTER 02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6280190" y="1171932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451 Files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of Enterprise Intelligence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6280190" y="332982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IHRAZ is not a concept — it is a fully engineered production platform. Built on React, TypeScript, and Supabase, the architecture spans 451 production files across two core modules, each designed to meet the exacting demands of enterprise-scale deployment.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4922401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451</a:t>
            </a:r>
            <a:endParaRPr lang="en-US" sz="5150" dirty="0"/>
          </a:p>
        </p:txBody>
      </p:sp>
      <p:sp>
        <p:nvSpPr>
          <p:cNvPr id="9" name="Text 5"/>
          <p:cNvSpPr/>
          <p:nvPr/>
        </p:nvSpPr>
        <p:spPr>
          <a:xfrm>
            <a:off x="6280190" y="5825371"/>
            <a:ext cx="23533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Production Files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6280190" y="6564749"/>
            <a:ext cx="23533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Spanning two enterprise-grade modules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8881586" y="4922401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5150" dirty="0"/>
          </a:p>
        </p:txBody>
      </p:sp>
      <p:sp>
        <p:nvSpPr>
          <p:cNvPr id="12" name="Text 8"/>
          <p:cNvSpPr/>
          <p:nvPr/>
        </p:nvSpPr>
        <p:spPr>
          <a:xfrm>
            <a:off x="8881586" y="5825371"/>
            <a:ext cx="2353508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Core Technologies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8881586" y="6874907"/>
            <a:ext cx="23535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React, TypeScript, Supabase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11483102" y="4922401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5150" dirty="0"/>
          </a:p>
        </p:txBody>
      </p:sp>
      <p:sp>
        <p:nvSpPr>
          <p:cNvPr id="15" name="Text 11"/>
          <p:cNvSpPr/>
          <p:nvPr/>
        </p:nvSpPr>
        <p:spPr>
          <a:xfrm>
            <a:off x="11483102" y="5825371"/>
            <a:ext cx="23533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Platform Modules</a:t>
            </a:r>
            <a:endParaRPr lang="en-US" sz="1950" dirty="0"/>
          </a:p>
        </p:txBody>
      </p:sp>
      <p:sp>
        <p:nvSpPr>
          <p:cNvPr id="16" name="Text 12"/>
          <p:cNvSpPr/>
          <p:nvPr/>
        </p:nvSpPr>
        <p:spPr>
          <a:xfrm>
            <a:off x="11483102" y="6564749"/>
            <a:ext cx="23533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PMO Hub and KPI Dashboard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4701"/>
            <a:ext cx="85996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Platform 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Architecture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3161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Two purpose-built modules form the backbone of the IHRAZ platform — each engineered to solve a distinct enterprise challenge while sharing a unified data foundation.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50915" y="3289935"/>
            <a:ext cx="6565106" cy="3524845"/>
          </a:xfrm>
          <a:prstGeom prst="roundRect">
            <a:avLst>
              <a:gd name="adj" fmla="val 4054"/>
            </a:avLst>
          </a:prstGeom>
          <a:solidFill>
            <a:srgbClr val="10B981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849273" y="3488293"/>
            <a:ext cx="35041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PMO Hub Module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996809"/>
            <a:ext cx="6168390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Portfolio Management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End-to-end project portfolio visibility across the enterprise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Timeline Tracking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Milestone-level precision with dynamic scheduling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Resource Allocation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Optimize team capacity and deployment in real time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Risk Intelligence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Proactive identification and mitigation of project risk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3488293"/>
            <a:ext cx="45958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KPI Dashboard Module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996809"/>
            <a:ext cx="6279356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Real-Time Metrics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Live performance data with zero lag across all functions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Performance Dashboards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Executive-grade visualization tailored to decision-makers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Predictive Analytics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Forward-looking intelligence to stay ahead of outcomes</a:t>
            </a:r>
            <a:endParaRPr lang="en-US" sz="1550" dirty="0"/>
          </a:p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Custom Reporting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— Configurable outputs aligned to organizational frameworks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77846" y="1704856"/>
            <a:ext cx="7258764" cy="4279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Performance is not measured.</a:t>
            </a:r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It is engineered.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6577846" y="6281618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— IHRAZ Philosophy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1407200"/>
            <a:ext cx="22860" cy="5415201"/>
          </a:xfrm>
          <a:prstGeom prst="rect">
            <a:avLst/>
          </a:prstGeom>
          <a:solidFill>
            <a:srgbClr val="A9F00F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1299"/>
            <a:ext cx="64021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BUILT FOR ENTERPRISE SCALE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10753"/>
            <a:ext cx="104973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Performance 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Benchmarks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12848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Every architectural decision in IHRAZ is made in service of one goal: zero compromise on enterprise performance. These are not targets — they are guarantees built into the platform from the ground up.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986808"/>
            <a:ext cx="13042821" cy="2421493"/>
          </a:xfrm>
          <a:prstGeom prst="roundRect">
            <a:avLst>
              <a:gd name="adj" fmla="val 3442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01410" y="3994428"/>
            <a:ext cx="4342448" cy="2406253"/>
          </a:xfrm>
          <a:prstGeom prst="roundRect">
            <a:avLst>
              <a:gd name="adj" fmla="val 3464"/>
            </a:avLst>
          </a:prstGeom>
          <a:solidFill>
            <a:srgbClr val="547808"/>
          </a:solidFill>
          <a:ln/>
        </p:spPr>
      </p:sp>
      <p:sp>
        <p:nvSpPr>
          <p:cNvPr id="7" name="Text 5"/>
          <p:cNvSpPr/>
          <p:nvPr/>
        </p:nvSpPr>
        <p:spPr>
          <a:xfrm>
            <a:off x="999768" y="4192786"/>
            <a:ext cx="36479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99.9% Platform Uptime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9768" y="4932164"/>
            <a:ext cx="36479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Enterprise-grade reliability with fault-tolerant infrastructure ensuring leaders are never without their intelligence layer.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143857" y="3994428"/>
            <a:ext cx="4342567" cy="2406253"/>
          </a:xfrm>
          <a:prstGeom prst="rect">
            <a:avLst/>
          </a:prstGeom>
          <a:solidFill>
            <a:srgbClr val="547808"/>
          </a:solidFill>
          <a:ln/>
        </p:spPr>
      </p:sp>
      <p:sp>
        <p:nvSpPr>
          <p:cNvPr id="10" name="Shape 8"/>
          <p:cNvSpPr/>
          <p:nvPr/>
        </p:nvSpPr>
        <p:spPr>
          <a:xfrm>
            <a:off x="5143857" y="3994428"/>
            <a:ext cx="22860" cy="2406253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11" name="Text 9"/>
          <p:cNvSpPr/>
          <p:nvPr/>
        </p:nvSpPr>
        <p:spPr>
          <a:xfrm>
            <a:off x="5639991" y="4192786"/>
            <a:ext cx="33503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Under 200ms Response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639991" y="4932164"/>
            <a:ext cx="33503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Sub-200 millisecond response times across all platform interactions — because leadership decisions cannot wait for slow dashboards.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4895850" y="4949488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019913" y="5073432"/>
            <a:ext cx="248007" cy="248007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486424" y="3994428"/>
            <a:ext cx="4342567" cy="2406253"/>
          </a:xfrm>
          <a:prstGeom prst="rect">
            <a:avLst/>
          </a:prstGeom>
          <a:solidFill>
            <a:srgbClr val="547808"/>
          </a:solidFill>
          <a:ln/>
        </p:spPr>
      </p:sp>
      <p:sp>
        <p:nvSpPr>
          <p:cNvPr id="16" name="Shape 13"/>
          <p:cNvSpPr/>
          <p:nvPr/>
        </p:nvSpPr>
        <p:spPr>
          <a:xfrm>
            <a:off x="9486424" y="3994428"/>
            <a:ext cx="22860" cy="2406253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17" name="Text 14"/>
          <p:cNvSpPr/>
          <p:nvPr/>
        </p:nvSpPr>
        <p:spPr>
          <a:xfrm>
            <a:off x="9982557" y="4192786"/>
            <a:ext cx="34771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Infinite Scalability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9982557" y="4622006"/>
            <a:ext cx="3648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Cloud-native architecture designed to scale seamlessly from single-team deployments to global enterprise rollouts without re-engineering.</a:t>
            </a:r>
            <a:endParaRPr lang="en-US" sz="1550" dirty="0"/>
          </a:p>
        </p:txBody>
      </p:sp>
      <p:sp>
        <p:nvSpPr>
          <p:cNvPr id="19" name="Shape 16"/>
          <p:cNvSpPr/>
          <p:nvPr/>
        </p:nvSpPr>
        <p:spPr>
          <a:xfrm>
            <a:off x="9238417" y="4949488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pic>
        <p:nvPicPr>
          <p:cNvPr id="2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2480" y="5073432"/>
            <a:ext cx="248007" cy="2480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2335"/>
            <a:ext cx="35192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LOOKING AHEAD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971788"/>
            <a:ext cx="7813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Strategic 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B98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Roadmap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188952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IHRAZ is built for today's enterprise and engineered for tomorrow's demands. A four-year evolution from foundational platform to global AI intelligence leader.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303770" y="2747843"/>
            <a:ext cx="22860" cy="4899422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6" name="Shape 4"/>
          <p:cNvSpPr/>
          <p:nvPr/>
        </p:nvSpPr>
        <p:spPr>
          <a:xfrm>
            <a:off x="6519505" y="2959656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7" name="Shape 5"/>
          <p:cNvSpPr/>
          <p:nvPr/>
        </p:nvSpPr>
        <p:spPr>
          <a:xfrm>
            <a:off x="7091958" y="27478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166372" y="27850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2629019" y="2816066"/>
            <a:ext cx="36939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2025 — Foundation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93790" y="3245287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Core platform modules and enterprise infrastructure fully deployed and production-ready.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515582" y="4150281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12" name="Shape 10"/>
          <p:cNvSpPr/>
          <p:nvPr/>
        </p:nvSpPr>
        <p:spPr>
          <a:xfrm>
            <a:off x="7091958" y="393846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166372" y="397567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8307467" y="4006691"/>
            <a:ext cx="35288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2026 — Expansion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8307467" y="4435912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Deep AI integration, advanced analytics capabilities, and expanded enterprise partnerships.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6519505" y="5176599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17" name="Shape 15"/>
          <p:cNvSpPr/>
          <p:nvPr/>
        </p:nvSpPr>
        <p:spPr>
          <a:xfrm>
            <a:off x="7091958" y="49647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166372" y="50019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3053358" y="5033010"/>
            <a:ext cx="32695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2027 — Evolution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93790" y="5462230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Proprietary predictive intelligence models trained on enterprise performance data at scale.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515582" y="620303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6D9121"/>
          </a:solidFill>
          <a:ln/>
        </p:spPr>
      </p:sp>
      <p:sp>
        <p:nvSpPr>
          <p:cNvPr id="22" name="Shape 20"/>
          <p:cNvSpPr/>
          <p:nvPr/>
        </p:nvSpPr>
        <p:spPr>
          <a:xfrm>
            <a:off x="7091958" y="599122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7166372" y="602843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4" name="Text 22"/>
          <p:cNvSpPr/>
          <p:nvPr/>
        </p:nvSpPr>
        <p:spPr>
          <a:xfrm>
            <a:off x="8307467" y="6059448"/>
            <a:ext cx="30537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2028 — Mastery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8307467" y="6488668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Full global enterprise reach, positioning IHRAZ as the world standard in AI-driven performance intelligence.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2026-03-25T14:45:46Z</dcterms:created>
  <dcterms:modified xsi:type="dcterms:W3CDTF">2026-03-25T14:45:46Z</dcterms:modified>
</cp:coreProperties>
</file>